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87" r:id="rId2"/>
    <p:sldId id="288" r:id="rId3"/>
    <p:sldId id="289" r:id="rId4"/>
    <p:sldId id="292" r:id="rId5"/>
    <p:sldId id="291" r:id="rId6"/>
    <p:sldId id="261" r:id="rId7"/>
    <p:sldId id="290" r:id="rId8"/>
    <p:sldId id="265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8BB98-7082-42D9-860B-6254B66B864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7E1E2-65C0-44E6-BEEE-649864F75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7E1E2-65C0-44E6-BEEE-649864F758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7E1E2-65C0-44E6-BEEE-649864F758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B5C64F-0850-43E0-82C3-DC9BE1837CB0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2C8A25-2F6B-4C38-9C93-13DF26C20B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0826" y="1571612"/>
            <a:ext cx="2095510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00B050"/>
                </a:solidFill>
                <a:cs typeface="B Jadid" pitchFamily="2" charset="-78"/>
              </a:rPr>
              <a:t>  بررسی</a:t>
            </a:r>
          </a:p>
          <a:p>
            <a:pPr algn="r" rtl="1"/>
            <a:r>
              <a:rPr lang="fa-IR" sz="4000" dirty="0" smtClean="0">
                <a:solidFill>
                  <a:srgbClr val="00B050"/>
                </a:solidFill>
                <a:cs typeface="B Jadid" pitchFamily="2" charset="-78"/>
              </a:rPr>
              <a:t> راهنمای</a:t>
            </a:r>
          </a:p>
          <a:p>
            <a:pPr algn="r" rtl="1"/>
            <a:r>
              <a:rPr lang="fa-IR" sz="4000" dirty="0" smtClean="0">
                <a:solidFill>
                  <a:srgbClr val="00B050"/>
                </a:solidFill>
                <a:cs typeface="B Jadid" pitchFamily="2" charset="-78"/>
              </a:rPr>
              <a:t> تشخیصی</a:t>
            </a:r>
          </a:p>
          <a:p>
            <a:pPr algn="r" rtl="1"/>
            <a:r>
              <a:rPr lang="fa-IR" sz="4000" dirty="0" smtClean="0">
                <a:solidFill>
                  <a:srgbClr val="00B050"/>
                </a:solidFill>
                <a:cs typeface="B Jadid" pitchFamily="2" charset="-78"/>
              </a:rPr>
              <a:t> وآماری</a:t>
            </a:r>
          </a:p>
          <a:p>
            <a:pPr algn="r" rtl="1"/>
            <a:endParaRPr lang="fa-IR" sz="4000" dirty="0" smtClean="0">
              <a:solidFill>
                <a:srgbClr val="00B050"/>
              </a:solidFill>
              <a:cs typeface="B Jadid" pitchFamily="2" charset="-78"/>
            </a:endParaRPr>
          </a:p>
          <a:p>
            <a:pPr algn="r" rtl="1"/>
            <a:endParaRPr lang="fa-IR" sz="4000" dirty="0" smtClean="0">
              <a:solidFill>
                <a:schemeClr val="accent2">
                  <a:lumMod val="60000"/>
                  <a:lumOff val="40000"/>
                </a:schemeClr>
              </a:solidFill>
              <a:cs typeface="B Jadid" pitchFamily="2" charset="-78"/>
            </a:endParaRPr>
          </a:p>
          <a:p>
            <a:pPr algn="ctr" rtl="1"/>
            <a:r>
              <a:rPr lang="en-US" sz="4000" b="1" dirty="0" smtClean="0">
                <a:solidFill>
                  <a:srgbClr val="00B050"/>
                </a:solidFill>
                <a:latin typeface="Castellar" pitchFamily="18" charset="0"/>
                <a:cs typeface="B Jadid" pitchFamily="2" charset="-78"/>
              </a:rPr>
              <a:t>Dsm-5</a:t>
            </a:r>
            <a:endParaRPr lang="fa-IR" sz="4000" b="1" dirty="0" smtClean="0">
              <a:solidFill>
                <a:srgbClr val="00B050"/>
              </a:solidFill>
              <a:latin typeface="Castellar" pitchFamily="18" charset="0"/>
              <a:cs typeface="B Jadid" pitchFamily="2" charset="-78"/>
            </a:endParaRPr>
          </a:p>
          <a:p>
            <a:pPr algn="ctr" rtl="1"/>
            <a:r>
              <a:rPr lang="en-US" sz="4000" dirty="0" smtClean="0">
                <a:solidFill>
                  <a:srgbClr val="FF0000"/>
                </a:solidFill>
                <a:latin typeface="DextorOutD" pitchFamily="82" charset="0"/>
                <a:cs typeface="B Sorkhpust" pitchFamily="2" charset="-78"/>
              </a:rPr>
              <a:t>- 5</a:t>
            </a:r>
            <a:endParaRPr lang="en-US" sz="4000" dirty="0">
              <a:solidFill>
                <a:srgbClr val="FF0000"/>
              </a:solidFill>
              <a:latin typeface="DextorOutD" pitchFamily="82" charset="0"/>
            </a:endParaRPr>
          </a:p>
        </p:txBody>
      </p:sp>
      <p:pic>
        <p:nvPicPr>
          <p:cNvPr id="3" name="Picture 2" descr="807652222525269408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928670"/>
            <a:ext cx="5857916" cy="55007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1670" y="357166"/>
            <a:ext cx="62865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fa-IR" dirty="0" smtClean="0"/>
              <a:t>  آیلین مشهدی                رضا آریاوند                 علی قاسمی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20297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علایم بدنی و اختلالات مرتبط با آن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9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14298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Somatic  Symptom  and  Related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5357826"/>
            <a:ext cx="821533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اختلالات علایم بدنی، عنوان جدید طبقه ای است،که در راهنمای قبلی اختلالات شبه جسمی نام داشتند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7554" y="1785926"/>
            <a:ext cx="55721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علايم بدني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اضطراب بيماري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تبديلي(اختلال علايم عصب شناختي كاركردي)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عوامل رواني تاثيرگذار در ساير بيماريهاي جسمي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ساختگي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1721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91736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تغذیه وخوردن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10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114298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Feeding  and  Eating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2056686"/>
            <a:ext cx="50006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هرزه خواري (پيكا)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نشخوار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پذيرش اجتنابي/محدود كننده غذا 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بي اشتهايي عصبي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پرخوري عصبي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پرخوري كردن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 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551199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91735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دفعی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11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114298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Elimination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4357694"/>
            <a:ext cx="8215370" cy="86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ازاختلالاتی که برای نخستین باردرکودکی ونوجوانی تشخیص داده می شوند منفک شده و طبقه تشخیصی مجزا شده است.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9256" y="1928802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بي اختياري ادرار 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بي اختياري دفع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09134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20297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خواب - بیداری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12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114298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Sleep-Wake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714488"/>
            <a:ext cx="814393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بي خوابي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پرخوابي اوليه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اختلالات خواب مرتبط با تنفس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دورة شبانه روزي خواب وبيداري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انگيختگي خواب بدون حركات سريع چشم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كابوس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رفتارحرکات سریع چشم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سندرم پاهاي بي قرار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6072206"/>
            <a:ext cx="764386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درراهنمای قبلی، این طبقه تشخیصی،تحت عنوان اختلالات خواب طبقه بندی می شدند.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6500" y="1643050"/>
            <a:ext cx="4546437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درراهنمای جدید</a:t>
            </a:r>
            <a:r>
              <a:rPr lang="en-US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،</a:t>
            </a:r>
            <a:r>
              <a:rPr lang="en-US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20</a:t>
            </a:r>
            <a:r>
              <a:rPr lang="en-US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اختلال دراین طبقه جای میگیرند.</a:t>
            </a:r>
            <a:endParaRPr lang="en-US" b="1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378455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63173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جنسی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18" y="1857364"/>
            <a:ext cx="5857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fa-IR" b="1" dirty="0" smtClean="0">
                <a:cs typeface="B Nazanin" pitchFamily="2" charset="-78"/>
              </a:rPr>
              <a:t>در راهنمای جدید، این طبقه ،به سه طبقه تشخیصی مجزا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تقسیم میشود.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كژكاري هاي جنسی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ملال جنسی</a:t>
            </a:r>
          </a:p>
          <a:p>
            <a:pPr algn="ctr" rtl="1">
              <a:lnSpc>
                <a:spcPct val="250000"/>
              </a:lnSpc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نابهنجاری های جنسی</a:t>
            </a:r>
            <a:endParaRPr lang="en-US" b="1" dirty="0">
              <a:solidFill>
                <a:srgbClr val="FFFF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4803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86116" y="1857364"/>
            <a:ext cx="5643586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طبقه تشخیصی اختلالات كژكاري جنسي در10دسته قرارمی گیرند: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اختلالات میل جنسی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انگیزش جنسی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اختلالات ارگاسمی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اختلالات درد جنسی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ازنمونه های آن ها می باشند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13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42860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chemeClr val="accent4"/>
                </a:solidFill>
                <a:cs typeface="B Nazanin" pitchFamily="2" charset="-78"/>
              </a:rPr>
              <a:t>كژكاري هاي جنسي</a:t>
            </a:r>
            <a:endParaRPr lang="en-US" sz="2400" b="1" dirty="0">
              <a:solidFill>
                <a:schemeClr val="accent4"/>
              </a:solidFill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14298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Sexual  Dysfunctions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75686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14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5716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chemeClr val="accent4"/>
                </a:solidFill>
                <a:cs typeface="B Nazanin" pitchFamily="2" charset="-78"/>
              </a:rPr>
              <a:t>ملال جنسي</a:t>
            </a:r>
            <a:endParaRPr lang="en-US" sz="2400" b="1" dirty="0">
              <a:solidFill>
                <a:schemeClr val="accent4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14298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Gender  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Dysphoria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928802"/>
            <a:ext cx="87868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اين طبقه معادل اختلالات هویت جنسی درراهنمای شماره 4می باشد.: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ملال جنسی درکودکان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ملال جنسی در نوجوانان یا بزرگسالان</a:t>
            </a:r>
          </a:p>
        </p:txBody>
      </p:sp>
    </p:spTree>
    <p:extLst>
      <p:ext uri="{BB962C8B-B14F-4D97-AF65-F5344CB8AC3E}">
        <p14:creationId xmlns:p14="http://schemas.microsoft.com/office/powerpoint/2010/main" xmlns="" val="2774241794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63173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رفتار مخرب ،کنترل تکانه و سلوک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15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142984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Disruptive,  Impulse-Control  and  Conduct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7686" y="192880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این طبقه تشخیصی شامل 7اختلال است که اختلالات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: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نافرماني مقابله ای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آتش افروزی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دزدی بیمارگون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انفجاري متناوب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سلوک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ازمهم ترین اختلالات این طبقه تشخیصی هستند.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7290" y="6072206"/>
            <a:ext cx="63353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شخصيت ضد اجتماعي از نظر برون ريزي در اين طبقه نيز جاي مي گيرد.</a:t>
            </a:r>
          </a:p>
        </p:txBody>
      </p:sp>
    </p:spTree>
    <p:extLst>
      <p:ext uri="{BB962C8B-B14F-4D97-AF65-F5344CB8AC3E}">
        <p14:creationId xmlns:p14="http://schemas.microsoft.com/office/powerpoint/2010/main" xmlns="" val="1931580491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91735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اعتیادآور و اختلالات مرتبط با مواد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16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107154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Substance-Related and  Addictive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857364"/>
            <a:ext cx="8429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شامل آن دسته اختلالاتی می شودکه درراهنمای قبلی درطبقه اختلالات وابسته به مواد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قرارداشتند.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تنها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رفتاراعتیادی غیرمصرفي که در این طبقه تشخیصی قرارگرفته است: </a:t>
            </a: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قماربازی 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سایراختلالات این طبقه، درسه دسته کلی طبقه بندي شده اند :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   </a:t>
            </a:r>
            <a:r>
              <a:rPr lang="fa-I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itchFamily="2" charset="-78"/>
              </a:rPr>
              <a:t>اختلالات مصرف مواد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itchFamily="2" charset="-78"/>
              </a:rPr>
              <a:t>   مسمومیت مواد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itchFamily="2" charset="-78"/>
              </a:rPr>
              <a:t>   اختلالات ترک مواد</a:t>
            </a:r>
          </a:p>
        </p:txBody>
      </p:sp>
    </p:spTree>
    <p:extLst>
      <p:ext uri="{BB962C8B-B14F-4D97-AF65-F5344CB8AC3E}">
        <p14:creationId xmlns:p14="http://schemas.microsoft.com/office/powerpoint/2010/main" xmlns="" val="23932803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20297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عصبی - شناختی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17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114298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Neurocognitive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4612" y="2000240"/>
            <a:ext cx="62865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این طبقه تشخیصی، درراهنمای جدید،به سه دسته گسترده: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itchFamily="2" charset="-78"/>
              </a:rPr>
              <a:t>دلیریوم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itchFamily="2" charset="-78"/>
              </a:rPr>
              <a:t>اختلال عصبی- شناختی اساسی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itchFamily="2" charset="-78"/>
              </a:rPr>
              <a:t>اختلال عصبی- شناختی خفیف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تقسیم شده اند،که درمجموع 27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اختلال مجزااست.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4128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34612"/>
          </a:xfrm>
        </p:spPr>
        <p:txBody>
          <a:bodyPr>
            <a:normAutofit fontScale="90000"/>
          </a:bodyPr>
          <a:lstStyle/>
          <a:p>
            <a:pPr rtl="1"/>
            <a: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  <a:t/>
            </a:r>
            <a:b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</a:br>
            <a:r>
              <a:rPr lang="fa-IR" sz="2800" b="1" dirty="0" smtClean="0">
                <a:solidFill>
                  <a:schemeClr val="accent4"/>
                </a:solidFill>
                <a:cs typeface="B Zar" pitchFamily="2" charset="-78"/>
              </a:rPr>
              <a:t>اختلالات رشدي عصبي</a:t>
            </a:r>
            <a: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  <a:t/>
            </a:r>
            <a:b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</a:br>
            <a: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  <a:t/>
            </a:r>
            <a:b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</a:br>
            <a:endParaRPr lang="en-US" sz="2700" b="1" dirty="0">
              <a:solidFill>
                <a:schemeClr val="accent4"/>
              </a:solidFill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224" y="1928802"/>
            <a:ext cx="1721946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ناتواني هاي ذهني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2357430"/>
            <a:ext cx="2952000" cy="92333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ناتواني ذهني (اختلال رشدي ذهني)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تاخير رشدي كلي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7620" y="1928802"/>
            <a:ext cx="169309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اختلالات ارتباطي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78" y="2357430"/>
            <a:ext cx="2928958" cy="175432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 زبان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 صداي گفتار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 سلاست گفتار (لكنت زبان)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 ارتباط اجتماعي(كاربردي)</a:t>
            </a:r>
          </a:p>
        </p:txBody>
      </p:sp>
      <p:sp>
        <p:nvSpPr>
          <p:cNvPr id="9" name="Rectangle 8"/>
          <p:cNvSpPr/>
          <p:nvPr/>
        </p:nvSpPr>
        <p:spPr>
          <a:xfrm>
            <a:off x="6643702" y="5286388"/>
            <a:ext cx="194316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اختلال طيف اوتيسم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5286388"/>
            <a:ext cx="273825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اختلال بيش فعالي/نقص توجه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0496" y="5286388"/>
            <a:ext cx="206819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اختلال يادگيري خاص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86578" y="1928802"/>
            <a:ext cx="163698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اختلالات حركتي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15074" y="2357430"/>
            <a:ext cx="2714644" cy="1338828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 هماهنگي رشدي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 حركات كليشه اي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اختلالات تيك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6050" y="114298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Neurodevelopmental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 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91735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شخصیت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107154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Personality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18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1643050"/>
            <a:ext cx="51435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شخصيت كلي</a:t>
            </a:r>
            <a:endParaRPr lang="en-US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اختلالات شخصيت خوشه</a:t>
            </a:r>
            <a:r>
              <a:rPr lang="en-US" b="1" dirty="0" smtClean="0">
                <a:cs typeface="B Nazanin" pitchFamily="2" charset="-78"/>
              </a:rPr>
              <a:t>A 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اختلالات شخصيت خوشه </a:t>
            </a:r>
            <a:r>
              <a:rPr lang="en-US" b="1" dirty="0" smtClean="0">
                <a:cs typeface="B Nazanin" pitchFamily="2" charset="-78"/>
              </a:rPr>
              <a:t>B</a:t>
            </a:r>
          </a:p>
          <a:p>
            <a:pPr algn="r" rtl="1"/>
            <a:r>
              <a:rPr lang="en-US" b="1" dirty="0" smtClean="0">
                <a:cs typeface="B Nazanin" pitchFamily="2" charset="-78"/>
              </a:rPr>
              <a:t> </a:t>
            </a:r>
          </a:p>
          <a:p>
            <a:pPr algn="r" rtl="1"/>
            <a:endParaRPr lang="en-US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اختلالات شخصيت خوشه </a:t>
            </a:r>
            <a:r>
              <a:rPr lang="en-US" b="1" dirty="0" smtClean="0">
                <a:cs typeface="B Nazanin" pitchFamily="2" charset="-78"/>
              </a:rPr>
              <a:t>C </a:t>
            </a:r>
          </a:p>
          <a:p>
            <a:pPr algn="r" rtl="1"/>
            <a:endParaRPr lang="en-US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072198" y="2143116"/>
            <a:ext cx="285752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86182" y="2214554"/>
            <a:ext cx="2357454" cy="1700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پارانوييد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اسكيزوئيد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اسكيزوتايپي</a:t>
            </a:r>
          </a:p>
          <a:p>
            <a:pPr>
              <a:lnSpc>
                <a:spcPct val="150000"/>
              </a:lnSpc>
            </a:pPr>
            <a:endParaRPr lang="en-US" b="1" dirty="0">
              <a:cs typeface="B Nazanin" pitchFamily="2" charset="-78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072198" y="3714752"/>
            <a:ext cx="214314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8992" y="3571876"/>
            <a:ext cx="2643206" cy="2116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ضد اجتماعي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مرزي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نمايشي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خودشيفته</a:t>
            </a:r>
          </a:p>
          <a:p>
            <a:pPr algn="r" rtl="1">
              <a:lnSpc>
                <a:spcPct val="150000"/>
              </a:lnSpc>
            </a:pPr>
            <a:endParaRPr lang="en-US" b="1" dirty="0">
              <a:cs typeface="B Nazanin" pitchFamily="2" charset="-78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6072198" y="5286388"/>
            <a:ext cx="285752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28926" y="5429264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اجتنابي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وابسته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وسواسي</a:t>
            </a: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38496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91735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نابهنجاری های جنسی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19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14298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Paraphilic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71678"/>
            <a:ext cx="892971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شامل اختلالاتی است که در راهنمای تشخیصی وآماری قبلی،تحت عنوان اختلالات جنسی و هویت جنسی قرارگرفته اند.چند مورد از آنها: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تماشاگري جنسي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مالش دوستي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آزارگری  جنسي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آزارطلبی جنسي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یادگارخواهی همراه با مبدل پوشی</a:t>
            </a: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25803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20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500042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ساير اختلالات رواني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92867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F0"/>
                </a:solidFill>
                <a:latin typeface="+mj-lt"/>
              </a:rPr>
              <a:t>Other  Mental  Disorders</a:t>
            </a:r>
            <a:endParaRPr lang="en-US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1670" y="1785926"/>
            <a:ext cx="5190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اختلالات حركتي ناشي از دارو و ديگر اثرات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 نامطلوب دارو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21455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+mj-lt"/>
              </a:rPr>
              <a:t>Medication-Induced  Movement  Disorders  and  Other Adverse  Effects  of  Medication  </a:t>
            </a:r>
            <a:endParaRPr lang="en-US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64" y="414338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ساير مشكلاتي كه رسيدگي باليني مي تواند براي آنها لازم باشد  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12" y="4714884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+mj-lt"/>
              </a:rPr>
              <a:t>Other  Conditions  That  May  Be  a  Focus  of  Clinical  Attention</a:t>
            </a:r>
            <a:endParaRPr lang="en-US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3500438"/>
            <a:ext cx="32861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itchFamily="2" charset="-78"/>
              </a:rPr>
              <a:t>مشكلات مربوط به تربيت خانواده 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سو استفاده جنسي از كودك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غفلت از كودك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سو استفاده جسمي از كودك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مشكلات تحصيلي 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مشكلات شغلي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مشكلات مسكن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مشكلات اقتصادي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مشكلات مربوط به دسترسي به مراقبت بهداشتي و پزشكي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714744" y="3357562"/>
            <a:ext cx="357190" cy="32147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15240" y="18573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21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22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7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60672" cy="591735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طيف اسكيزوفرني و ساير اختلالات روان پريش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52" y="1142984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+mj-lt"/>
                <a:cs typeface="Angsana New" pitchFamily="18" charset="-34"/>
              </a:rPr>
              <a:t>Schizophrenia Spectrum and Other Psychotic Disorders</a:t>
            </a:r>
            <a:endParaRPr lang="en-US" sz="2000" b="1" dirty="0">
              <a:solidFill>
                <a:srgbClr val="0070C0"/>
              </a:solidFill>
              <a:latin typeface="+mj-lt"/>
              <a:cs typeface="Angsana New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9256" y="1785926"/>
            <a:ext cx="3425938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اسكيزوتايپي(شخصيت)</a:t>
            </a:r>
            <a:r>
              <a:rPr lang="en-US" b="1" dirty="0" smtClean="0">
                <a:cs typeface="B Nazanin" pitchFamily="2" charset="-78"/>
              </a:rPr>
              <a:t>+</a:t>
            </a:r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 هذياني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روانپريشي كوتاه مدت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اسكيزوفرنيفرم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اسكيزوفرني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اسكيزوافكتيو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روانپريشي ناشي از مواد/دارو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روانپريشي ناشي از بيماري جسمي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0166" y="242886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كاتاتونيا 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357554" y="221455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357554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786" y="207167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مرتبط با ساير اختلالات ذهني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292893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ناشي از بيماري جسمي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2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857760"/>
            <a:ext cx="36433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b="1" dirty="0" smtClean="0">
                <a:solidFill>
                  <a:srgbClr val="00B050"/>
                </a:solidFill>
                <a:cs typeface="B Nazanin" pitchFamily="2" charset="-78"/>
              </a:rPr>
              <a:t>حذف اسکیزوفرنی نوع آشفته و پارانویید</a:t>
            </a:r>
            <a:endParaRPr lang="fa-IR" b="1" dirty="0">
              <a:solidFill>
                <a:srgbClr val="00B05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471470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دوقطبی واختلالات مرتبط با آن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3794125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sz="3200" dirty="0" smtClean="0">
              <a:cs typeface="B Zar" pitchFamily="2" charset="-78"/>
            </a:endParaRPr>
          </a:p>
          <a:p>
            <a:pPr algn="r" rtl="1"/>
            <a:endParaRPr lang="fa-IR" sz="3200" dirty="0" smtClean="0"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0232" y="1857364"/>
            <a:ext cx="4604146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طبقه اختلالات خلقي در راهنمای </a:t>
            </a:r>
            <a:r>
              <a:rPr lang="fa-IR" sz="2000" b="1" dirty="0" smtClean="0">
                <a:cs typeface="B Nazanin" pitchFamily="2" charset="-78"/>
              </a:rPr>
              <a:t>جدید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به دو طبقه مجزا</a:t>
            </a:r>
            <a:endParaRPr lang="en-US" b="1" dirty="0" smtClean="0">
              <a:cs typeface="B Nazanin" pitchFamily="2" charset="-78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8572528" y="3500438"/>
            <a:ext cx="285752" cy="2428892"/>
          </a:xfrm>
          <a:prstGeom prst="rightBrace">
            <a:avLst>
              <a:gd name="adj1" fmla="val 8333"/>
              <a:gd name="adj2" fmla="val 454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29058" y="3571876"/>
            <a:ext cx="478631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دو قطبي نوع 1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دو قطبي نوع 2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ادواري خويي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دو قطبي ناشي از مواد / دارو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دو قطبي ناشي از بيماري هاي جسمي</a:t>
            </a: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1000100" y="2571744"/>
            <a:ext cx="1714512" cy="357190"/>
          </a:xfrm>
          <a:prstGeom prst="borderCallout1">
            <a:avLst>
              <a:gd name="adj1" fmla="val -2799"/>
              <a:gd name="adj2" fmla="val 26928"/>
              <a:gd name="adj3" fmla="val -78852"/>
              <a:gd name="adj4" fmla="val 54963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اختلالات افسردگی</a:t>
            </a:r>
          </a:p>
        </p:txBody>
      </p:sp>
      <p:sp>
        <p:nvSpPr>
          <p:cNvPr id="20" name="Line Callout 1 19"/>
          <p:cNvSpPr/>
          <p:nvPr/>
        </p:nvSpPr>
        <p:spPr>
          <a:xfrm>
            <a:off x="4214810" y="2643182"/>
            <a:ext cx="3643338" cy="357190"/>
          </a:xfrm>
          <a:prstGeom prst="borderCallout1">
            <a:avLst>
              <a:gd name="adj1" fmla="val -6126"/>
              <a:gd name="adj2" fmla="val 79510"/>
              <a:gd name="adj3" fmla="val -112354"/>
              <a:gd name="adj4" fmla="val 64720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اختلالات دوقطبی واختلالات مرتبط با آن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3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114298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Bipolar and Related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61953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60672" cy="642941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افسردگی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2071678"/>
            <a:ext cx="485778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 خلق مخرب نامنظم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افسردگي اساسي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افسردگي پايدار(افسرده خويي)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ملال پيش از قاعدگي</a:t>
            </a:r>
            <a:r>
              <a:rPr lang="en-US" sz="1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Nazanin" pitchFamily="2" charset="-78"/>
              </a:rPr>
              <a:t>new </a:t>
            </a: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itchFamily="2" charset="-78"/>
              </a:rPr>
              <a:t>اختلال افسردگي ناشي از مواد/دارو                                        اختلال افسردگي ناشي از ديگر بيماري هاي جسمي</a:t>
            </a: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b="1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786" y="3929066"/>
            <a:ext cx="4071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قبلاً یکی ازاختلالات افسردگی تصريح نشده بود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0800000">
            <a:off x="4714876" y="4143380"/>
            <a:ext cx="1357322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4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114298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Depressive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32447" y="2285992"/>
            <a:ext cx="277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افسردگی/اضطراب مختلط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Nazanin" pitchFamily="2" charset="-78"/>
              </a:rPr>
              <a:t> new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377421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4400" b="1" dirty="0" smtClean="0">
                <a:solidFill>
                  <a:schemeClr val="tx1"/>
                </a:solidFill>
                <a:cs typeface="B Zar" pitchFamily="2" charset="-78"/>
              </a:rPr>
              <a:t>y</a:t>
            </a:r>
            <a:endParaRPr lang="en-US" sz="44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7680" y="479691"/>
            <a:ext cx="2183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اضطرابی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8992" y="1142984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Anxiety   Disorder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5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1785926"/>
            <a:ext cx="32861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اضطراب جدايي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Nazanin" pitchFamily="2" charset="-78"/>
              </a:rPr>
              <a:t>new</a:t>
            </a:r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لالي انتخابي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فوبي خاص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فوبي اجتماعي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وحشتزدگي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آگورافوبيا(ترس موقعيتي)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Nazanin" pitchFamily="2" charset="-78"/>
              </a:rPr>
              <a:t> new </a:t>
            </a:r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اضطراب فراگير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اضطرابي ناشي از مواد/دارو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اضطرابي ناشي از بيماري جسمي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1857364"/>
            <a:ext cx="4572000" cy="13042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اختلالات جدا شده: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وسواسی واختلالات مرتبط باآن </a:t>
            </a: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اختلال مرتبط باصدمه وعوامل تنش زا(</a:t>
            </a:r>
            <a:r>
              <a:rPr lang="en-US" b="1" dirty="0" err="1" smtClean="0">
                <a:cs typeface="B Nazanin" pitchFamily="2" charset="-78"/>
              </a:rPr>
              <a:t>ptsd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31522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60672" cy="520298"/>
          </a:xfrm>
        </p:spPr>
        <p:txBody>
          <a:bodyPr>
            <a:noAutofit/>
          </a:bodyPr>
          <a:lstStyle/>
          <a:p>
            <a:pPr rtl="1"/>
            <a:r>
              <a:rPr lang="fa-IR" sz="2800" b="1" dirty="0" smtClean="0">
                <a:solidFill>
                  <a:schemeClr val="accent4"/>
                </a:solidFill>
                <a:cs typeface="B Zar" pitchFamily="2" charset="-78"/>
              </a:rPr>
              <a:t>اختلال وسواس واختلالات مرتبط با آن</a:t>
            </a:r>
            <a:r>
              <a:rPr lang="fa-IR" sz="2800" dirty="0" smtClean="0">
                <a:solidFill>
                  <a:schemeClr val="accent4"/>
                </a:solidFill>
                <a:cs typeface="B Zar" pitchFamily="2" charset="-78"/>
              </a:rPr>
              <a:t/>
            </a:r>
            <a:br>
              <a:rPr lang="fa-IR" sz="2800" dirty="0" smtClean="0">
                <a:solidFill>
                  <a:schemeClr val="accent4"/>
                </a:solidFill>
                <a:cs typeface="B Zar" pitchFamily="2" charset="-78"/>
              </a:rPr>
            </a:br>
            <a:endParaRPr lang="en-US" sz="2800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6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142984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Obsessive-Compulsive  and  Related  Disorders  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8926" y="1643050"/>
            <a:ext cx="600079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وسواس فكري عملي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بد شكلي بدن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B Nazanin" pitchFamily="2" charset="-78"/>
              </a:rPr>
              <a:t>move </a:t>
            </a:r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احتكار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كندن مو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كندن پوست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وسواس واختلالات مرتبط با آن ناشي از مواد/دارو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وسواس واختلالات مرتبط با آن ناشي از بيماري جسمي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  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accent4"/>
              </a:solidFill>
              <a:cs typeface="B Nazanin" pitchFamily="2" charset="-78"/>
            </a:endParaRPr>
          </a:p>
          <a:p>
            <a:pPr algn="r" rtl="1"/>
            <a:r>
              <a:rPr lang="fa-IR" dirty="0" smtClean="0">
                <a:solidFill>
                  <a:schemeClr val="accent4"/>
                </a:solidFill>
                <a:cs typeface="B Zar" pitchFamily="2" charset="-78"/>
              </a:rPr>
              <a:t/>
            </a:r>
            <a:br>
              <a:rPr lang="fa-IR" dirty="0" smtClean="0">
                <a:solidFill>
                  <a:schemeClr val="accent4"/>
                </a:solidFill>
                <a:cs typeface="B Zar" pitchFamily="2" charset="-78"/>
              </a:rPr>
            </a:br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76761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20297"/>
          </a:xfrm>
        </p:spPr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chemeClr val="accent4"/>
                </a:solidFill>
                <a:cs typeface="B Zar" pitchFamily="2" charset="-78"/>
              </a:rPr>
              <a:t>اختلالات مرتبط با</a:t>
            </a:r>
            <a:r>
              <a:rPr lang="en-US" sz="2800" b="1" dirty="0" smtClean="0">
                <a:solidFill>
                  <a:schemeClr val="accent4"/>
                </a:solidFill>
                <a:cs typeface="B Zar" pitchFamily="2" charset="-78"/>
              </a:rPr>
              <a:t> </a:t>
            </a:r>
            <a:r>
              <a:rPr lang="fa-IR" sz="2800" b="1" dirty="0" smtClean="0">
                <a:solidFill>
                  <a:schemeClr val="accent4"/>
                </a:solidFill>
                <a:cs typeface="B Zar" pitchFamily="2" charset="-78"/>
              </a:rPr>
              <a:t>ضربه وعوامل تنش زا</a:t>
            </a:r>
            <a:endParaRPr lang="en-US" sz="28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7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14298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Trauma- and  Stressor- Related Disorder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2056686"/>
            <a:ext cx="52864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دلبستگي واكنشي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درگيري اجتماعي مهارگسيخته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استرس پس از سانحه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استرس حاد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اختلالات انطباقي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351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20297"/>
          </a:xfrm>
        </p:spPr>
        <p:txBody>
          <a:bodyPr>
            <a:normAutofit/>
          </a:bodyPr>
          <a:lstStyle/>
          <a:p>
            <a:pPr rtl="1"/>
            <a:r>
              <a:rPr lang="fa-IR" sz="2400" b="1" dirty="0" smtClean="0">
                <a:solidFill>
                  <a:schemeClr val="accent4"/>
                </a:solidFill>
                <a:cs typeface="B Zar" pitchFamily="2" charset="-78"/>
              </a:rPr>
              <a:t>اختلالات تجزیه ای</a:t>
            </a:r>
            <a:endParaRPr lang="en-US" sz="2400" b="1" dirty="0">
              <a:solidFill>
                <a:schemeClr val="accent4"/>
              </a:solidFill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286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طبقه 8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5500702"/>
            <a:ext cx="707233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تنها تغییرچشمگیردراین زمینه، حذف اختلال گریزتجزیه ای در راهنمای جدید می باشد</a:t>
            </a:r>
            <a:endParaRPr 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114298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</a:rPr>
              <a:t>Dissociative  Disorders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2428868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اختلال هويت تجزيه اي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يادزدودگي تجزيه اي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اختلال مسخ شخصيت/مسخ واقعيت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70108"/>
      </p:ext>
    </p:extLst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</TotalTime>
  <Words>999</Words>
  <Application>Microsoft Office PowerPoint</Application>
  <PresentationFormat>On-screen Show (4:3)</PresentationFormat>
  <Paragraphs>353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Slide 1</vt:lpstr>
      <vt:lpstr> اختلالات رشدي عصبي  </vt:lpstr>
      <vt:lpstr>اختلالات طيف اسكيزوفرني و ساير اختلالات روان پريش</vt:lpstr>
      <vt:lpstr>اختلالات دوقطبی واختلالات مرتبط با آن</vt:lpstr>
      <vt:lpstr>اختلالات افسردگی</vt:lpstr>
      <vt:lpstr>y</vt:lpstr>
      <vt:lpstr>اختلال وسواس واختلالات مرتبط با آن </vt:lpstr>
      <vt:lpstr>اختلالات مرتبط با ضربه وعوامل تنش زا</vt:lpstr>
      <vt:lpstr>اختلالات تجزیه ای</vt:lpstr>
      <vt:lpstr>اختلالات علایم بدنی و اختلالات مرتبط با آن</vt:lpstr>
      <vt:lpstr>اختلالات تغذیه وخوردن</vt:lpstr>
      <vt:lpstr>اختلالات دفعی</vt:lpstr>
      <vt:lpstr>اختلالات خواب - بیداری</vt:lpstr>
      <vt:lpstr>اختلالات جنسی</vt:lpstr>
      <vt:lpstr>Slide 15</vt:lpstr>
      <vt:lpstr>Slide 16</vt:lpstr>
      <vt:lpstr>اختلالات رفتار مخرب ،کنترل تکانه و سلوک</vt:lpstr>
      <vt:lpstr>اختلالات اعتیادآور و اختلالات مرتبط با مواد</vt:lpstr>
      <vt:lpstr>اختلالات عصبی - شناختی</vt:lpstr>
      <vt:lpstr>اختلالات شخصیت</vt:lpstr>
      <vt:lpstr>نابهنجاری های جنسی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XYZ</dc:creator>
  <cp:lastModifiedBy>ali</cp:lastModifiedBy>
  <cp:revision>124</cp:revision>
  <dcterms:created xsi:type="dcterms:W3CDTF">2014-02-26T12:33:53Z</dcterms:created>
  <dcterms:modified xsi:type="dcterms:W3CDTF">2014-03-12T10:51:20Z</dcterms:modified>
</cp:coreProperties>
</file>